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notesMasterIdLst>
    <p:notesMasterId r:id="rId9"/>
  </p:notesMasterIdLst>
  <p:handoutMasterIdLst>
    <p:handoutMasterId r:id="rId10"/>
  </p:handout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6/12/2022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D4E730CF-AC52-48D2-86FA-8623D223E4DE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/>
              <a:t>6/12/2022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4" tIns="48327" rIns="96654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54" tIns="48327" rIns="96654" bIns="4832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E663843F-B09C-49ED-8E0A-C6A37DC5F8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63843F-B09C-49ED-8E0A-C6A37DC5F8A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B3120F-245C-408A-80F2-61B55FEFCEA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6/12/2022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944132-878D-AE56-9DA5-B704222CA53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CB5B1-E755-4EC2-AD5F-2B01ABFAAF1D}" type="datetime1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463353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B244-D33C-4DC2-B410-8EAD5CF6972F}" type="datetime1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97634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B244-D33C-4DC2-B410-8EAD5CF6972F}" type="datetime1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805722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B244-D33C-4DC2-B410-8EAD5CF6972F}" type="datetime1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11255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B244-D33C-4DC2-B410-8EAD5CF6972F}" type="datetime1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454753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7B244-D33C-4DC2-B410-8EAD5CF6972F}" type="datetime1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01971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B8EFD-E11B-4AB4-B85E-8724ADF77FE0}" type="datetime1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249486"/>
      </p:ext>
    </p:extLst>
  </p:cSld>
  <p:clrMapOvr>
    <a:masterClrMapping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42AC-D39C-49E6-8E78-394B3F2593D3}" type="datetime1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82974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6C788-9EC4-459A-B87D-F64E86CBC6F1}" type="datetime1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117277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96F0-2220-4A8F-A4FB-8072052B2A46}" type="datetime1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379708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65E1-B6EE-4B9D-ADA8-89CFCCB92F64}" type="datetime1">
              <a:rPr lang="en-US" smtClean="0"/>
              <a:t>6/12/2022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474534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2C362-32B0-4B9D-AD49-03639F02E6D5}" type="datetime1">
              <a:rPr lang="en-US" smtClean="0"/>
              <a:t>6/12/2022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03568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DDA01-6571-43E7-B43F-EEB1F9F03375}" type="datetime1">
              <a:rPr lang="en-US" smtClean="0"/>
              <a:t>6/12/2022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63698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BBBF5-E933-44F0-ACF9-327769A6ED13}" type="datetime1">
              <a:rPr lang="en-US" smtClean="0"/>
              <a:t>6/12/2022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26801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FF189-BEE9-48CA-B6D8-A6E84206C5B5}" type="datetime1">
              <a:rPr lang="en-US" smtClean="0"/>
              <a:t>6/12/2022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357670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5659-AFE2-49F4-832E-0921439C70CC}" type="datetime1">
              <a:rPr lang="en-US" smtClean="0"/>
              <a:t>6/12/2022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80374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7B244-D33C-4DC2-B410-8EAD5CF6972F}" type="datetime1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2B3C64-C13D-49F9-BC19-C6F42DBBB0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007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  <p:sldLayoutId id="2147483768" r:id="rId16"/>
  </p:sldLayoutIdLst>
  <p:transition>
    <p:fade thruBlk="1"/>
  </p:transition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1465513"/>
            <a:ext cx="5826719" cy="258532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Things That Crucified The Lord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523220"/>
          </a:xfrm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Matthew 26:14-27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381000"/>
            <a:ext cx="6347713" cy="64633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</a:rPr>
              <a:t>A Vow That Was Easily Broken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924800" cy="4806444"/>
          </a:xfr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Peter’s denial foretold. Matthew 26:31-35</a:t>
            </a:r>
          </a:p>
          <a:p>
            <a:pPr lvl="1"/>
            <a:r>
              <a:rPr lang="en-US" sz="2400" i="1" dirty="0"/>
              <a:t>“All ye shall be offended in me …”</a:t>
            </a:r>
          </a:p>
          <a:p>
            <a:pPr lvl="1"/>
            <a:r>
              <a:rPr lang="en-US" sz="2400" i="1" dirty="0"/>
              <a:t>“I will never be offended …”</a:t>
            </a:r>
          </a:p>
          <a:p>
            <a:pPr lvl="1"/>
            <a:r>
              <a:rPr lang="en-US" sz="2400" i="1" dirty="0"/>
              <a:t>“Likewise also said all the disciples.”</a:t>
            </a:r>
          </a:p>
          <a:p>
            <a:r>
              <a:rPr lang="en-US" sz="2800" dirty="0">
                <a:solidFill>
                  <a:srgbClr val="FF0000"/>
                </a:solidFill>
              </a:rPr>
              <a:t>Peter’s denial. Matthew 26:70-74</a:t>
            </a:r>
          </a:p>
          <a:p>
            <a:r>
              <a:rPr lang="en-US" sz="2800" dirty="0">
                <a:solidFill>
                  <a:srgbClr val="FF0000"/>
                </a:solidFill>
              </a:rPr>
              <a:t>All the disciples left him. Matthew 26:56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3200" dirty="0"/>
              <a:t>Do we make promises to the Lord that we don’t keep? (Romans 6; Colossians 3)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4633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</a:rPr>
              <a:t>A Watch That Was Not Kept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744" y="1600200"/>
            <a:ext cx="8001001" cy="4953000"/>
          </a:xfr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Disciples in the Garden. Mark 14:32-42</a:t>
            </a:r>
          </a:p>
          <a:p>
            <a:pPr lvl="1"/>
            <a:r>
              <a:rPr lang="en-US" sz="2400" i="1" dirty="0"/>
              <a:t>“Watch and pray …”</a:t>
            </a:r>
            <a:r>
              <a:rPr lang="en-US" sz="2400" dirty="0"/>
              <a:t> Mark 14:38</a:t>
            </a:r>
          </a:p>
          <a:p>
            <a:pPr lvl="1"/>
            <a:r>
              <a:rPr lang="en-US" sz="2400" dirty="0"/>
              <a:t>Critical time! </a:t>
            </a:r>
            <a:r>
              <a:rPr lang="en-US" sz="2400" i="1" dirty="0"/>
              <a:t>“My soul is exceeding sorrowful even unto death … watch.”</a:t>
            </a:r>
          </a:p>
          <a:p>
            <a:pPr marL="457200" lvl="1" indent="0">
              <a:buNone/>
            </a:pPr>
            <a:endParaRPr lang="en-US" sz="2400" dirty="0"/>
          </a:p>
          <a:p>
            <a:r>
              <a:rPr lang="en-US" sz="3200" dirty="0">
                <a:solidFill>
                  <a:schemeClr val="tx1"/>
                </a:solidFill>
              </a:rPr>
              <a:t>Have we failed to </a:t>
            </a:r>
            <a:r>
              <a:rPr lang="en-US" sz="3200" i="1" dirty="0">
                <a:solidFill>
                  <a:schemeClr val="tx1"/>
                </a:solidFill>
              </a:rPr>
              <a:t>“watch and pray”</a:t>
            </a:r>
            <a:r>
              <a:rPr lang="en-US" sz="3200" dirty="0">
                <a:solidFill>
                  <a:schemeClr val="tx1"/>
                </a:solidFill>
              </a:rPr>
              <a:t>?</a:t>
            </a:r>
          </a:p>
          <a:p>
            <a:pPr lvl="1"/>
            <a:r>
              <a:rPr lang="en-US" sz="2400" dirty="0"/>
              <a:t>Behave like men. 1 Corinthians 16:13</a:t>
            </a:r>
          </a:p>
          <a:p>
            <a:pPr lvl="1"/>
            <a:r>
              <a:rPr lang="en-US" sz="2400" dirty="0"/>
              <a:t>Be faithful. 1 Corinthians 15:58</a:t>
            </a:r>
          </a:p>
          <a:p>
            <a:pPr lvl="1"/>
            <a:r>
              <a:rPr lang="en-US" sz="2400" dirty="0"/>
              <a:t>Give diligence. 2 Timothy 2:15; Hebrews 4:11</a:t>
            </a:r>
          </a:p>
          <a:p>
            <a:pPr lvl="1"/>
            <a:r>
              <a:rPr lang="en-US" sz="2400" dirty="0"/>
              <a:t>Be sober, be watchful. 1 Peter 5:8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4633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</a:rPr>
              <a:t>A Kiss With No Love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19" y="1752600"/>
            <a:ext cx="9067800" cy="4683333"/>
          </a:xfr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Judas’ betrayal. Matthew 26:14-16, 24</a:t>
            </a:r>
          </a:p>
          <a:p>
            <a:pPr lvl="1"/>
            <a:r>
              <a:rPr lang="en-US" sz="2400" dirty="0"/>
              <a:t>Seen miracles.</a:t>
            </a:r>
          </a:p>
          <a:p>
            <a:pPr lvl="2"/>
            <a:r>
              <a:rPr lang="en-US" sz="2000" dirty="0"/>
              <a:t>Calmed the sea. Matthew 8:27</a:t>
            </a:r>
          </a:p>
          <a:p>
            <a:pPr lvl="2"/>
            <a:r>
              <a:rPr lang="en-US" sz="2000" dirty="0"/>
              <a:t>Walked on the water. Matthew 14:26</a:t>
            </a:r>
          </a:p>
          <a:p>
            <a:pPr lvl="2"/>
            <a:r>
              <a:rPr lang="en-US" sz="2000" dirty="0"/>
              <a:t>Healed the sick and cast out demons. Mark 1:32-34</a:t>
            </a:r>
          </a:p>
          <a:p>
            <a:pPr lvl="1"/>
            <a:r>
              <a:rPr lang="en-US" sz="2400" dirty="0"/>
              <a:t>Sold out. </a:t>
            </a:r>
            <a:r>
              <a:rPr lang="en-US" sz="2400" i="1" dirty="0"/>
              <a:t>“What are ye willing to give me.”</a:t>
            </a:r>
            <a:br>
              <a:rPr lang="en-US" sz="2400" dirty="0"/>
            </a:br>
            <a:r>
              <a:rPr lang="en-US" sz="2400" dirty="0"/>
              <a:t>Matthew 26:15</a:t>
            </a:r>
          </a:p>
          <a:p>
            <a:pPr lvl="1"/>
            <a:r>
              <a:rPr lang="en-US" sz="2400" dirty="0"/>
              <a:t>Betrayal. </a:t>
            </a:r>
            <a:r>
              <a:rPr lang="en-US" sz="2400" i="1" dirty="0"/>
              <a:t>“Whomsoever I shall kiss … take him.”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Matthew 26:48</a:t>
            </a:r>
          </a:p>
          <a:p>
            <a:r>
              <a:rPr lang="en-US" sz="3200" dirty="0"/>
              <a:t>Hypocrite – Saw the evidence and not faithful.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391401" cy="646331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</a:rPr>
              <a:t>A Question That Desired No 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481" y="2160590"/>
            <a:ext cx="8221592" cy="4001095"/>
          </a:xfr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Pilate. John 18:36-38</a:t>
            </a:r>
          </a:p>
          <a:p>
            <a:pPr lvl="1"/>
            <a:r>
              <a:rPr lang="en-US" sz="2400" dirty="0"/>
              <a:t>No fault in him. Matthew 27:18, 24</a:t>
            </a:r>
          </a:p>
          <a:p>
            <a:pPr lvl="1"/>
            <a:r>
              <a:rPr lang="en-US" sz="2400" i="1" dirty="0"/>
              <a:t>“What is truth?”</a:t>
            </a:r>
            <a:r>
              <a:rPr lang="en-US" sz="2400" dirty="0"/>
              <a:t> John 18:37-38</a:t>
            </a:r>
          </a:p>
          <a:p>
            <a:pPr marL="457200" lvl="1" indent="0">
              <a:buNone/>
            </a:pPr>
            <a:endParaRPr lang="en-US" sz="2400" dirty="0"/>
          </a:p>
          <a:p>
            <a:r>
              <a:rPr lang="en-US" sz="3200" dirty="0">
                <a:solidFill>
                  <a:schemeClr val="tx1"/>
                </a:solidFill>
              </a:rPr>
              <a:t>Many know the truth and then turn away.</a:t>
            </a:r>
          </a:p>
          <a:p>
            <a:pPr lvl="1"/>
            <a:r>
              <a:rPr lang="en-US" sz="2400" dirty="0"/>
              <a:t>Galatians. Galatians 4:16</a:t>
            </a:r>
          </a:p>
          <a:p>
            <a:pPr lvl="1"/>
            <a:r>
              <a:rPr lang="en-US" sz="2400" i="1" dirty="0"/>
              <a:t>“What must I do?” </a:t>
            </a:r>
            <a:r>
              <a:rPr lang="en-US" sz="2400" dirty="0"/>
              <a:t>Paul didn’t turn away. </a:t>
            </a:r>
            <a:br>
              <a:rPr lang="en-US" sz="2400" dirty="0"/>
            </a:br>
            <a:r>
              <a:rPr lang="en-US" sz="2400" dirty="0"/>
              <a:t>Acts 22:16; 9:18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4633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</a:rPr>
              <a:t>A Trial That Did Not 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546" y="2160590"/>
            <a:ext cx="8153402" cy="3867725"/>
          </a:xfrm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Jewish court. Matthew 26; Mark 14; Luke 22-23</a:t>
            </a:r>
          </a:p>
          <a:p>
            <a:pPr lvl="1"/>
            <a:r>
              <a:rPr lang="en-US" sz="2400" dirty="0"/>
              <a:t>Sought false witnesses. </a:t>
            </a:r>
            <a:r>
              <a:rPr lang="en-US" sz="2400" dirty="0">
                <a:solidFill>
                  <a:schemeClr val="tx1"/>
                </a:solidFill>
              </a:rPr>
              <a:t>Matthew 26:59-60</a:t>
            </a:r>
          </a:p>
          <a:p>
            <a:pPr lvl="1"/>
            <a:r>
              <a:rPr lang="en-US" sz="2400" dirty="0"/>
              <a:t>Pilate knew Jesus was innocent, yet crucified him anyway. </a:t>
            </a:r>
            <a:r>
              <a:rPr lang="en-US" sz="2400" dirty="0">
                <a:solidFill>
                  <a:schemeClr val="tx1"/>
                </a:solidFill>
              </a:rPr>
              <a:t>Matthew 27:18-26</a:t>
            </a:r>
          </a:p>
          <a:p>
            <a:pPr marL="457200" lvl="1" indent="0">
              <a:buNone/>
            </a:pPr>
            <a:endParaRPr lang="en-US" sz="2400" dirty="0"/>
          </a:p>
          <a:p>
            <a:r>
              <a:rPr lang="en-US" sz="3200" dirty="0"/>
              <a:t>Some fail to investigate.</a:t>
            </a:r>
            <a:br>
              <a:rPr lang="en-US" sz="3200" dirty="0"/>
            </a:br>
            <a:r>
              <a:rPr lang="en-US" sz="2800" dirty="0"/>
              <a:t>Not interested in truth! Lie, misrepresent, remain in ignorance. cf. Luke 6:46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4633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Conclusion: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24000"/>
            <a:ext cx="6347714" cy="5042406"/>
          </a:xfrm>
        </p:spPr>
        <p:txBody>
          <a:bodyPr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Peter – wept bitterly. Luke 22:62</a:t>
            </a:r>
          </a:p>
          <a:p>
            <a:pPr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Disciples – couldn’t answer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Mark 14:40</a:t>
            </a:r>
          </a:p>
          <a:p>
            <a:r>
              <a:rPr lang="en-US" sz="2800" dirty="0">
                <a:solidFill>
                  <a:schemeClr val="tx1"/>
                </a:solidFill>
              </a:rPr>
              <a:t>Judas – Hanged himself. 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Matthew 27:3-5</a:t>
            </a:r>
          </a:p>
          <a:p>
            <a:r>
              <a:rPr lang="en-US" sz="2800" dirty="0">
                <a:solidFill>
                  <a:schemeClr val="tx1"/>
                </a:solidFill>
              </a:rPr>
              <a:t>Pilate – Coward. 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Matthew 27:24</a:t>
            </a:r>
          </a:p>
          <a:p>
            <a:r>
              <a:rPr lang="en-US" sz="2800" dirty="0">
                <a:solidFill>
                  <a:schemeClr val="tx1"/>
                </a:solidFill>
              </a:rPr>
              <a:t>Jewish court – Didn’t care.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Matthew 27:1; 26:59ff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B3C64-C13D-49F9-BC19-C6F42DBBB0F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943600" y="3637782"/>
            <a:ext cx="3352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highlight>
                  <a:srgbClr val="FFFF00"/>
                </a:highlight>
              </a:rPr>
              <a:t>Conscience </a:t>
            </a:r>
            <a:br>
              <a:rPr lang="en-US" sz="3200" b="1" dirty="0">
                <a:solidFill>
                  <a:srgbClr val="FF0000"/>
                </a:solidFill>
                <a:highlight>
                  <a:srgbClr val="FFFF00"/>
                </a:highlight>
              </a:rPr>
            </a:br>
            <a:r>
              <a:rPr lang="en-US" sz="3200" b="1" dirty="0">
                <a:solidFill>
                  <a:srgbClr val="FF0000"/>
                </a:solidFill>
                <a:highlight>
                  <a:srgbClr val="FFFF00"/>
                </a:highlight>
              </a:rPr>
              <a:t>should</a:t>
            </a:r>
          </a:p>
          <a:p>
            <a:pPr algn="ctr"/>
            <a:r>
              <a:rPr lang="en-US" sz="3200" b="1" dirty="0">
                <a:solidFill>
                  <a:srgbClr val="FF0000"/>
                </a:solidFill>
                <a:highlight>
                  <a:srgbClr val="FFFF00"/>
                </a:highlight>
              </a:rPr>
              <a:t>have smitten </a:t>
            </a:r>
            <a:br>
              <a:rPr lang="en-US" sz="3200" b="1" dirty="0">
                <a:solidFill>
                  <a:srgbClr val="FF0000"/>
                </a:solidFill>
                <a:highlight>
                  <a:srgbClr val="FFFF00"/>
                </a:highlight>
              </a:rPr>
            </a:br>
            <a:r>
              <a:rPr lang="en-US" sz="3200" b="1" dirty="0">
                <a:solidFill>
                  <a:srgbClr val="FF0000"/>
                </a:solidFill>
                <a:highlight>
                  <a:srgbClr val="FFFF00"/>
                </a:highlight>
              </a:rPr>
              <a:t>them!</a:t>
            </a:r>
          </a:p>
        </p:txBody>
      </p:sp>
      <p:sp>
        <p:nvSpPr>
          <p:cNvPr id="6" name="Right Brace 5"/>
          <p:cNvSpPr/>
          <p:nvPr/>
        </p:nvSpPr>
        <p:spPr>
          <a:xfrm>
            <a:off x="5867400" y="2651885"/>
            <a:ext cx="603505" cy="3968088"/>
          </a:xfrm>
          <a:prstGeom prst="rightBrace">
            <a:avLst>
              <a:gd name="adj1" fmla="val 40476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4855</TotalTime>
  <Words>403</Words>
  <Application>Microsoft Office PowerPoint</Application>
  <PresentationFormat>On-screen Show (4:3)</PresentationFormat>
  <Paragraphs>63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Trebuchet MS</vt:lpstr>
      <vt:lpstr>Wingdings 3</vt:lpstr>
      <vt:lpstr>Facet</vt:lpstr>
      <vt:lpstr>Things That Crucified The Lord</vt:lpstr>
      <vt:lpstr>A Vow That Was Easily Broken</vt:lpstr>
      <vt:lpstr>A Watch That Was Not Kept</vt:lpstr>
      <vt:lpstr>A Kiss With No Love</vt:lpstr>
      <vt:lpstr>A Question That Desired No Answer</vt:lpstr>
      <vt:lpstr>A Trial That Did Not Try</vt:lpstr>
      <vt:lpstr>Conclusion: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That Crucified The Lord (4)</dc:title>
  <dc:creator>Micky Galloway</dc:creator>
  <cp:lastModifiedBy>Richard Lidh</cp:lastModifiedBy>
  <cp:revision>21</cp:revision>
  <cp:lastPrinted>2022-06-13T02:49:29Z</cp:lastPrinted>
  <dcterms:created xsi:type="dcterms:W3CDTF">2012-10-28T21:10:49Z</dcterms:created>
  <dcterms:modified xsi:type="dcterms:W3CDTF">2022-06-13T02:49:59Z</dcterms:modified>
</cp:coreProperties>
</file>